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4" r:id="rId5"/>
    <p:sldId id="265" r:id="rId6"/>
  </p:sldIdLst>
  <p:sldSz cx="7559675" cy="104394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04" userDrawn="1">
          <p15:clr>
            <a:srgbClr val="A4A3A4"/>
          </p15:clr>
        </p15:guide>
        <p15:guide id="2" pos="4581" userDrawn="1">
          <p15:clr>
            <a:srgbClr val="A4A3A4"/>
          </p15:clr>
        </p15:guide>
        <p15:guide id="3" orient="horz" pos="6123" userDrawn="1">
          <p15:clr>
            <a:srgbClr val="A4A3A4"/>
          </p15:clr>
        </p15:guide>
        <p15:guide id="4" orient="horz" pos="1632" userDrawn="1">
          <p15:clr>
            <a:srgbClr val="A4A3A4"/>
          </p15:clr>
        </p15:guide>
        <p15:guide id="5" pos="657" userDrawn="1">
          <p15:clr>
            <a:srgbClr val="A4A3A4"/>
          </p15:clr>
        </p15:guide>
        <p15:guide id="6" pos="181" userDrawn="1">
          <p15:clr>
            <a:srgbClr val="A4A3A4"/>
          </p15:clr>
        </p15:guide>
        <p15:guide id="7" pos="272" userDrawn="1">
          <p15:clr>
            <a:srgbClr val="A4A3A4"/>
          </p15:clr>
        </p15:guide>
        <p15:guide id="8" orient="horz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29" autoAdjust="0"/>
  </p:normalViewPr>
  <p:slideViewPr>
    <p:cSldViewPr snapToGrid="0">
      <p:cViewPr>
        <p:scale>
          <a:sx n="66" d="100"/>
          <a:sy n="66" d="100"/>
        </p:scale>
        <p:origin x="1992" y="187"/>
      </p:cViewPr>
      <p:guideLst>
        <p:guide orient="horz" pos="6304"/>
        <p:guide pos="4581"/>
        <p:guide orient="horz" pos="6123"/>
        <p:guide orient="horz" pos="1632"/>
        <p:guide pos="657"/>
        <p:guide pos="181"/>
        <p:guide pos="272"/>
        <p:guide orient="horz"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9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0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3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16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09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09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62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20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68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53C72-1736-404C-9F44-8D2C977D20FA}" type="datetimeFigureOut">
              <a:rPr lang="zh-CN" altLang="en-US" smtClean="0"/>
              <a:t>2024-11-25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38AA-5C0A-4949-874C-38308105B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2579466-11A5-BCB2-6172-5C772D50D5E6}"/>
              </a:ext>
            </a:extLst>
          </p:cNvPr>
          <p:cNvSpPr/>
          <p:nvPr/>
        </p:nvSpPr>
        <p:spPr>
          <a:xfrm>
            <a:off x="0" y="1193800"/>
            <a:ext cx="7572377" cy="1257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699642-F88C-4CC3-550C-6F2F68E155D7}"/>
              </a:ext>
            </a:extLst>
          </p:cNvPr>
          <p:cNvSpPr txBox="1"/>
          <p:nvPr/>
        </p:nvSpPr>
        <p:spPr>
          <a:xfrm>
            <a:off x="-12703" y="1678849"/>
            <a:ext cx="7572377" cy="838200"/>
          </a:xfrm>
          <a:prstGeom prst="rect">
            <a:avLst/>
          </a:prstGeom>
        </p:spPr>
        <p:txBody>
          <a:bodyPr wrap="square" rtlCol="0" anchor="b" anchorCtr="0">
            <a:no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高淳区环卫设施专项规划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(2020-2035)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89375" y="282782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公众意见征询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3314700"/>
            <a:ext cx="75596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50E0BB58-3C6B-A59C-3DE3-CCA52CF6FAA4}"/>
              </a:ext>
            </a:extLst>
          </p:cNvPr>
          <p:cNvSpPr/>
          <p:nvPr/>
        </p:nvSpPr>
        <p:spPr>
          <a:xfrm>
            <a:off x="4753700" y="10007600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南京市高淳区综合行政执法局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4ED63A-3241-75CC-C9EB-5E1D8D9E7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r="2225"/>
          <a:stretch/>
        </p:blipFill>
        <p:spPr>
          <a:xfrm>
            <a:off x="152401" y="3994803"/>
            <a:ext cx="7239000" cy="41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25DA3DF-4E81-4ACA-83E6-3724BB31B8F3}"/>
              </a:ext>
            </a:extLst>
          </p:cNvPr>
          <p:cNvSpPr/>
          <p:nvPr/>
        </p:nvSpPr>
        <p:spPr>
          <a:xfrm>
            <a:off x="-34137" y="0"/>
            <a:ext cx="7593812" cy="1043939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36"/>
          <p:cNvSpPr txBox="1">
            <a:spLocks/>
          </p:cNvSpPr>
          <p:nvPr/>
        </p:nvSpPr>
        <p:spPr>
          <a:xfrm>
            <a:off x="322304" y="1278819"/>
            <a:ext cx="2630445" cy="241479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6517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规划范围</a:t>
            </a:r>
            <a:r>
              <a:rPr lang="en-US" altLang="zh-CN" sz="2000" dirty="0">
                <a:sym typeface="+mn-ea"/>
              </a:rPr>
              <a:t>&gt;&gt;</a:t>
            </a:r>
            <a:endParaRPr lang="zh-CN" altLang="en-US" sz="2000" dirty="0"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26004" y="71133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公众意见征询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1193348"/>
            <a:ext cx="75596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16391" y="1653167"/>
            <a:ext cx="6955947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为高淳区行政辖区，总面积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790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平方公里，包括淳溪、古柏、漆桥、桠溪、东坝、固城、砖墙、阳江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个街镇。</a:t>
            </a:r>
          </a:p>
        </p:txBody>
      </p:sp>
      <p:sp>
        <p:nvSpPr>
          <p:cNvPr id="22" name="标题 36"/>
          <p:cNvSpPr txBox="1">
            <a:spLocks/>
          </p:cNvSpPr>
          <p:nvPr/>
        </p:nvSpPr>
        <p:spPr>
          <a:xfrm>
            <a:off x="334328" y="2901933"/>
            <a:ext cx="2630445" cy="241479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6517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规划期限</a:t>
            </a:r>
            <a:r>
              <a:rPr lang="en-US" altLang="zh-CN" sz="2000" dirty="0">
                <a:sym typeface="+mn-ea"/>
              </a:rPr>
              <a:t>&gt;&gt;</a:t>
            </a:r>
            <a:endParaRPr lang="zh-CN" altLang="en-US" sz="2000" dirty="0">
              <a:sym typeface="+mn-ea"/>
            </a:endParaRPr>
          </a:p>
        </p:txBody>
      </p:sp>
      <p:sp>
        <p:nvSpPr>
          <p:cNvPr id="24" name="标题 36"/>
          <p:cNvSpPr txBox="1">
            <a:spLocks/>
          </p:cNvSpPr>
          <p:nvPr/>
        </p:nvSpPr>
        <p:spPr>
          <a:xfrm>
            <a:off x="477879" y="4539303"/>
            <a:ext cx="2630445" cy="241479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6517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规划对象</a:t>
            </a:r>
            <a:r>
              <a:rPr lang="en-US" altLang="zh-CN" sz="2000" dirty="0">
                <a:sym typeface="+mn-ea"/>
              </a:rPr>
              <a:t>&gt;&gt;</a:t>
            </a:r>
            <a:endParaRPr lang="zh-CN" altLang="en-US" sz="2000" dirty="0">
              <a:sym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46DDCE2-4C3F-4615-9DAE-F4CEDCFD3D78}"/>
              </a:ext>
            </a:extLst>
          </p:cNvPr>
          <p:cNvSpPr/>
          <p:nvPr/>
        </p:nvSpPr>
        <p:spPr>
          <a:xfrm>
            <a:off x="316391" y="3288384"/>
            <a:ext cx="7087709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近期至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年；</a:t>
            </a:r>
          </a:p>
          <a:p>
            <a:pPr marL="0" lvl="1"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远期至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2035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68EA8D8-1427-433B-8F48-2DBBAA144140}"/>
              </a:ext>
            </a:extLst>
          </p:cNvPr>
          <p:cNvSpPr/>
          <p:nvPr/>
        </p:nvSpPr>
        <p:spPr>
          <a:xfrm>
            <a:off x="316391" y="4867743"/>
            <a:ext cx="7087709" cy="239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指为了满足城市生活垃圾分类收集、分类转运、分类处理处置的要求，保证城乡环境清洁，由政府或者社会力量投资兴建的市政公用设施。根据国家行业标准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环境卫生设施设置标准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CJJ27-2012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）的规定，具体可以分为四类：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）垃圾收集设施：包括垃圾分类收集点、生活垃圾收集站等。</a:t>
            </a:r>
          </a:p>
          <a:p>
            <a:pPr marL="0" lvl="1"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）垃圾转运设施：包括生活垃圾转运站、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可回收物分拣中心、大件垃圾分拣中心、建筑装修垃圾转运设施等。</a:t>
            </a:r>
          </a:p>
          <a:p>
            <a:pPr marL="0" lvl="1"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）垃圾处理处置设施：包括生活垃圾焚烧设施、垃圾填埋场、厨余垃圾处理设施、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粪便处理设施、建筑垃圾处理设施、大件垃圾处理设施等。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）其他环境卫生设施：包括公共厕所、环卫车辆停车场	、环卫工人作息点等。     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C9E3A5-E1E8-1788-B44F-6CDAB21C1BFB}"/>
              </a:ext>
            </a:extLst>
          </p:cNvPr>
          <p:cNvSpPr txBox="1"/>
          <p:nvPr/>
        </p:nvSpPr>
        <p:spPr>
          <a:xfrm>
            <a:off x="3108324" y="203576"/>
            <a:ext cx="4434903" cy="400050"/>
          </a:xfrm>
          <a:prstGeom prst="rect">
            <a:avLst/>
          </a:prstGeom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ym typeface="+mn-ea"/>
              </a:rPr>
              <a:t>高淳区环卫设施专项规划</a:t>
            </a:r>
            <a:r>
              <a:rPr lang="en-US" altLang="zh-CN" dirty="0">
                <a:sym typeface="+mn-ea"/>
              </a:rPr>
              <a:t>(2020-2035)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F4A4AFF-5939-2CCE-8246-4BDB9A7114D7}"/>
              </a:ext>
            </a:extLst>
          </p:cNvPr>
          <p:cNvSpPr/>
          <p:nvPr/>
        </p:nvSpPr>
        <p:spPr>
          <a:xfrm>
            <a:off x="4753700" y="10007600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南京市高淳区综合行政执法局</a:t>
            </a:r>
          </a:p>
        </p:txBody>
      </p:sp>
    </p:spTree>
    <p:extLst>
      <p:ext uri="{BB962C8B-B14F-4D97-AF65-F5344CB8AC3E}">
        <p14:creationId xmlns:p14="http://schemas.microsoft.com/office/powerpoint/2010/main" val="54508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009ECA12-32A2-4CAB-ACCB-4C02493879EE}"/>
              </a:ext>
            </a:extLst>
          </p:cNvPr>
          <p:cNvSpPr/>
          <p:nvPr/>
        </p:nvSpPr>
        <p:spPr>
          <a:xfrm>
            <a:off x="0" y="0"/>
            <a:ext cx="7543228" cy="1043939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标题 36"/>
          <p:cNvSpPr txBox="1">
            <a:spLocks/>
          </p:cNvSpPr>
          <p:nvPr/>
        </p:nvSpPr>
        <p:spPr>
          <a:xfrm>
            <a:off x="322304" y="1278819"/>
            <a:ext cx="2630445" cy="241479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6517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规划目标</a:t>
            </a:r>
            <a:r>
              <a:rPr lang="en-US" altLang="zh-CN" sz="2000" dirty="0">
                <a:sym typeface="+mn-ea"/>
              </a:rPr>
              <a:t>&gt;&gt;</a:t>
            </a:r>
            <a:endParaRPr lang="zh-CN" altLang="en-US" sz="2000" dirty="0"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1193348"/>
            <a:ext cx="75596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36"/>
          <p:cNvSpPr txBox="1">
            <a:spLocks/>
          </p:cNvSpPr>
          <p:nvPr/>
        </p:nvSpPr>
        <p:spPr>
          <a:xfrm>
            <a:off x="334328" y="4564627"/>
            <a:ext cx="2630445" cy="241479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6517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规划指标</a:t>
            </a:r>
            <a:r>
              <a:rPr lang="en-US" altLang="zh-CN" sz="2000" dirty="0">
                <a:sym typeface="+mn-ea"/>
              </a:rPr>
              <a:t>&gt;&gt;</a:t>
            </a:r>
            <a:endParaRPr lang="zh-CN" altLang="en-US" sz="2000" dirty="0">
              <a:sym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413A1D-6F63-6F4E-1C21-6BB051A42A0D}"/>
              </a:ext>
            </a:extLst>
          </p:cNvPr>
          <p:cNvSpPr/>
          <p:nvPr/>
        </p:nvSpPr>
        <p:spPr>
          <a:xfrm>
            <a:off x="4753700" y="10007600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南京市高淳区综合行政执法局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1952B-8DE5-7A8E-C29C-C5A3DDAD5E18}"/>
              </a:ext>
            </a:extLst>
          </p:cNvPr>
          <p:cNvSpPr/>
          <p:nvPr/>
        </p:nvSpPr>
        <p:spPr>
          <a:xfrm>
            <a:off x="5826004" y="71133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公众意见征询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55076B-FF85-70D1-D2D6-0A6B6958AD54}"/>
              </a:ext>
            </a:extLst>
          </p:cNvPr>
          <p:cNvSpPr txBox="1"/>
          <p:nvPr/>
        </p:nvSpPr>
        <p:spPr>
          <a:xfrm>
            <a:off x="3108324" y="203576"/>
            <a:ext cx="4434903" cy="400050"/>
          </a:xfrm>
          <a:prstGeom prst="rect">
            <a:avLst/>
          </a:prstGeom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ym typeface="+mn-ea"/>
              </a:rPr>
              <a:t>高淳区环卫设施专项规划</a:t>
            </a:r>
            <a:r>
              <a:rPr lang="en-US" altLang="zh-CN" dirty="0">
                <a:sym typeface="+mn-ea"/>
              </a:rPr>
              <a:t>(2020-2035)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E310FB3-4C50-9C0A-A46F-9D42B5284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06144"/>
              </p:ext>
            </p:extLst>
          </p:nvPr>
        </p:nvGraphicFramePr>
        <p:xfrm>
          <a:off x="136376" y="5044983"/>
          <a:ext cx="7259288" cy="26466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615553">
                  <a:extLst>
                    <a:ext uri="{9D8B030D-6E8A-4147-A177-3AD203B41FA5}">
                      <a16:colId xmlns:a16="http://schemas.microsoft.com/office/drawing/2014/main" val="2208119822"/>
                    </a:ext>
                  </a:extLst>
                </a:gridCol>
                <a:gridCol w="2801499">
                  <a:extLst>
                    <a:ext uri="{9D8B030D-6E8A-4147-A177-3AD203B41FA5}">
                      <a16:colId xmlns:a16="http://schemas.microsoft.com/office/drawing/2014/main" val="1544877200"/>
                    </a:ext>
                  </a:extLst>
                </a:gridCol>
                <a:gridCol w="995423">
                  <a:extLst>
                    <a:ext uri="{9D8B030D-6E8A-4147-A177-3AD203B41FA5}">
                      <a16:colId xmlns:a16="http://schemas.microsoft.com/office/drawing/2014/main" val="3600033189"/>
                    </a:ext>
                  </a:extLst>
                </a:gridCol>
                <a:gridCol w="879676">
                  <a:extLst>
                    <a:ext uri="{9D8B030D-6E8A-4147-A177-3AD203B41FA5}">
                      <a16:colId xmlns:a16="http://schemas.microsoft.com/office/drawing/2014/main" val="561511924"/>
                    </a:ext>
                  </a:extLst>
                </a:gridCol>
                <a:gridCol w="925974">
                  <a:extLst>
                    <a:ext uri="{9D8B030D-6E8A-4147-A177-3AD203B41FA5}">
                      <a16:colId xmlns:a16="http://schemas.microsoft.com/office/drawing/2014/main" val="3103762219"/>
                    </a:ext>
                  </a:extLst>
                </a:gridCol>
                <a:gridCol w="1041163">
                  <a:extLst>
                    <a:ext uri="{9D8B030D-6E8A-4147-A177-3AD203B41FA5}">
                      <a16:colId xmlns:a16="http://schemas.microsoft.com/office/drawing/2014/main" val="3961745892"/>
                    </a:ext>
                  </a:extLst>
                </a:gridCol>
              </a:tblGrid>
              <a:tr h="29601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</a:pPr>
                      <a:r>
                        <a:rPr lang="zh-CN" sz="1400" kern="0">
                          <a:solidFill>
                            <a:schemeClr val="tx1"/>
                          </a:solidFill>
                          <a:effectLst/>
                        </a:rPr>
                        <a:t>中心城区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ts val="1800"/>
                        </a:lnSpc>
                      </a:pPr>
                      <a:r>
                        <a:rPr lang="zh-CN" sz="1400" kern="0">
                          <a:solidFill>
                            <a:schemeClr val="tx1"/>
                          </a:solidFill>
                          <a:effectLst/>
                        </a:rPr>
                        <a:t>外围街镇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33716"/>
                  </a:ext>
                </a:extLst>
              </a:tr>
              <a:tr h="2938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sz="14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2035</a:t>
                      </a:r>
                      <a:r>
                        <a:rPr lang="zh-CN" sz="14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sz="14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2035</a:t>
                      </a: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4771445"/>
                  </a:ext>
                </a:extLst>
              </a:tr>
              <a:tr h="293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生活垃圾分类覆盖率（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40387"/>
                  </a:ext>
                </a:extLst>
              </a:tr>
              <a:tr h="293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生活垃圾无害化处理率（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824915"/>
                  </a:ext>
                </a:extLst>
              </a:tr>
              <a:tr h="293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生活垃圾密闭化运输率（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7598574"/>
                  </a:ext>
                </a:extLst>
              </a:tr>
              <a:tr h="293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粪便无害化处理率（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2311521"/>
                  </a:ext>
                </a:extLst>
              </a:tr>
              <a:tr h="293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餐厨废弃物收集率（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204460"/>
                  </a:ext>
                </a:extLst>
              </a:tr>
              <a:tr h="293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道路机械化清扫率及冲洗率（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87029"/>
                  </a:ext>
                </a:extLst>
              </a:tr>
              <a:tr h="293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zh-CN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二类以上公共厕所比例（</a:t>
                      </a: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0605361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98DF9847-B7FA-54E3-2454-B03F2AF79AE6}"/>
              </a:ext>
            </a:extLst>
          </p:cNvPr>
          <p:cNvSpPr/>
          <p:nvPr/>
        </p:nvSpPr>
        <p:spPr>
          <a:xfrm>
            <a:off x="316391" y="1653167"/>
            <a:ext cx="6955947" cy="1745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通过科学规划、合理布局，建立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全域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生活垃圾分类收集、分类运输、分类处置系统，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大力推动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建筑垃圾、餐厨废弃物、大件垃圾等其他固废的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处理处置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建设，使高淳区各类固废实现减量化、资源化、无害化处理目标。加强环卫保洁作业向科技化、现代化方向发展，实现环卫管理信息化、智慧化目标，创造清洁、卫生、健康、安全的人居环境。</a:t>
            </a:r>
          </a:p>
          <a:p>
            <a:pPr marL="0" lvl="1" algn="just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3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ED5FCB8-4F32-4C71-A5B9-FD5D065ABCDF}"/>
              </a:ext>
            </a:extLst>
          </p:cNvPr>
          <p:cNvSpPr/>
          <p:nvPr/>
        </p:nvSpPr>
        <p:spPr>
          <a:xfrm>
            <a:off x="0" y="0"/>
            <a:ext cx="7543228" cy="1043939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36"/>
          <p:cNvSpPr txBox="1">
            <a:spLocks/>
          </p:cNvSpPr>
          <p:nvPr/>
        </p:nvSpPr>
        <p:spPr>
          <a:xfrm>
            <a:off x="322304" y="1278819"/>
            <a:ext cx="2630445" cy="241479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6517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规划方案</a:t>
            </a:r>
            <a:r>
              <a:rPr lang="en-US" altLang="zh-CN" sz="2000" dirty="0">
                <a:sym typeface="+mn-ea"/>
              </a:rPr>
              <a:t>&gt;&gt;</a:t>
            </a:r>
            <a:endParaRPr lang="zh-CN" altLang="en-US" sz="2000" dirty="0"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1193348"/>
            <a:ext cx="75596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901700" y="9725859"/>
            <a:ext cx="5812999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设施布局图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23BC7E-DD37-B3F6-61DE-418B8F435361}"/>
              </a:ext>
            </a:extLst>
          </p:cNvPr>
          <p:cNvSpPr/>
          <p:nvPr/>
        </p:nvSpPr>
        <p:spPr>
          <a:xfrm>
            <a:off x="316391" y="1653167"/>
            <a:ext cx="7087709" cy="202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57200" algn="just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综合型固废处理设施：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处，为高淳区固废环境园；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457200" algn="just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垃圾转运设施：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处（其中中心城区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处）；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457200" algn="just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粪便预处理设施：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457200" algn="just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建筑垃圾资源化设施：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457200" algn="just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公共厕所：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中心城区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座，其他街镇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457200" algn="just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环卫车辆停车场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处（结合转运站设置）；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457200" algn="just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环卫工人作息点：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E48255-48B2-33C9-5EC0-143295B72AE8}"/>
              </a:ext>
            </a:extLst>
          </p:cNvPr>
          <p:cNvSpPr/>
          <p:nvPr/>
        </p:nvSpPr>
        <p:spPr>
          <a:xfrm>
            <a:off x="4753700" y="10007600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南京市高淳区综合行政执法局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713734E-B7DA-3A9E-8BC6-F6FD0735E2F1}"/>
              </a:ext>
            </a:extLst>
          </p:cNvPr>
          <p:cNvSpPr/>
          <p:nvPr/>
        </p:nvSpPr>
        <p:spPr>
          <a:xfrm>
            <a:off x="5826004" y="71133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公众意见征询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560A46-030F-47E1-B9E9-F10C82D27EA3}"/>
              </a:ext>
            </a:extLst>
          </p:cNvPr>
          <p:cNvSpPr txBox="1"/>
          <p:nvPr/>
        </p:nvSpPr>
        <p:spPr>
          <a:xfrm>
            <a:off x="3108324" y="203576"/>
            <a:ext cx="4434903" cy="400050"/>
          </a:xfrm>
          <a:prstGeom prst="rect">
            <a:avLst/>
          </a:prstGeom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ym typeface="+mn-ea"/>
              </a:rPr>
              <a:t>高淳区环卫设施专项规划</a:t>
            </a:r>
            <a:r>
              <a:rPr lang="en-US" altLang="zh-CN" dirty="0">
                <a:sym typeface="+mn-ea"/>
              </a:rPr>
              <a:t>(2020-2035)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C782AE-7318-CF6D-0972-164228331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239"/>
            <a:ext cx="7559675" cy="53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3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E54A716-98CD-49F7-B0DB-40992F584306}"/>
              </a:ext>
            </a:extLst>
          </p:cNvPr>
          <p:cNvSpPr/>
          <p:nvPr/>
        </p:nvSpPr>
        <p:spPr>
          <a:xfrm>
            <a:off x="-1" y="6"/>
            <a:ext cx="7543228" cy="1043939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0" y="1193348"/>
            <a:ext cx="75596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EB85ACAC-9F38-C255-D164-823C1E8B8F00}"/>
              </a:ext>
            </a:extLst>
          </p:cNvPr>
          <p:cNvSpPr/>
          <p:nvPr/>
        </p:nvSpPr>
        <p:spPr>
          <a:xfrm>
            <a:off x="4753700" y="10007600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南京市高淳区综合行政执法局</a:t>
            </a:r>
          </a:p>
        </p:txBody>
      </p:sp>
      <p:sp>
        <p:nvSpPr>
          <p:cNvPr id="9" name="标题 36">
            <a:extLst>
              <a:ext uri="{FF2B5EF4-FFF2-40B4-BE49-F238E27FC236}">
                <a16:creationId xmlns:a16="http://schemas.microsoft.com/office/drawing/2014/main" id="{D6F5BC24-0029-ED46-CB1A-D3D186268960}"/>
              </a:ext>
            </a:extLst>
          </p:cNvPr>
          <p:cNvSpPr txBox="1">
            <a:spLocks/>
          </p:cNvSpPr>
          <p:nvPr/>
        </p:nvSpPr>
        <p:spPr>
          <a:xfrm>
            <a:off x="322304" y="1654231"/>
            <a:ext cx="3513096" cy="257881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26517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公示说明</a:t>
            </a:r>
            <a:r>
              <a:rPr lang="en-US" altLang="zh-CN" sz="2000" dirty="0">
                <a:sym typeface="+mn-ea"/>
              </a:rPr>
              <a:t>&gt;&gt;</a:t>
            </a:r>
            <a:endParaRPr lang="zh-CN" altLang="en-US" sz="2000" dirty="0">
              <a:sym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871F8B-0C83-0D2F-0F41-F697701F12BE}"/>
              </a:ext>
            </a:extLst>
          </p:cNvPr>
          <p:cNvSpPr/>
          <p:nvPr/>
        </p:nvSpPr>
        <p:spPr>
          <a:xfrm>
            <a:off x="316391" y="2028579"/>
            <a:ext cx="7087709" cy="314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、本材料为方便公众了解规划方案，提出反馈意见而制作的参考性文件，不作为法律文件使用，法定规划以最新批复的规划成果为准。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、本材料仅用于在批前公示期间征求公众意见。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、批前公示时间为三十天，在批前公示期间若有建议的，请及时反馈。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、针对本材料反馈意见的个人，应签署真实姓名、地址和联系方式；反馈意见的单位，应加盖公章，明确单位地址、联系人和联系方式，以便和我局联系。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、本材料最终解释权归南京市高淳区综合行政执法局。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183B930-7CE7-4247-86AB-867BB8FFAB86}"/>
              </a:ext>
            </a:extLst>
          </p:cNvPr>
          <p:cNvSpPr/>
          <p:nvPr/>
        </p:nvSpPr>
        <p:spPr>
          <a:xfrm>
            <a:off x="5826004" y="71133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公众意见征询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2BD0CF-9395-2B11-17CF-6E86ADD775E5}"/>
              </a:ext>
            </a:extLst>
          </p:cNvPr>
          <p:cNvSpPr txBox="1"/>
          <p:nvPr/>
        </p:nvSpPr>
        <p:spPr>
          <a:xfrm>
            <a:off x="3108324" y="203576"/>
            <a:ext cx="4434903" cy="400050"/>
          </a:xfrm>
          <a:prstGeom prst="rect">
            <a:avLst/>
          </a:prstGeom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ym typeface="+mn-ea"/>
              </a:rPr>
              <a:t>高淳区环卫设施专项规划</a:t>
            </a:r>
            <a:r>
              <a:rPr lang="en-US" altLang="zh-CN" dirty="0">
                <a:sym typeface="+mn-ea"/>
              </a:rPr>
              <a:t>(2020-2035)</a:t>
            </a:r>
          </a:p>
        </p:txBody>
      </p:sp>
    </p:spTree>
    <p:extLst>
      <p:ext uri="{BB962C8B-B14F-4D97-AF65-F5344CB8AC3E}">
        <p14:creationId xmlns:p14="http://schemas.microsoft.com/office/powerpoint/2010/main" val="110255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741</Words>
  <Application>Microsoft Office PowerPoint</Application>
  <PresentationFormat>自定义</PresentationFormat>
  <Paragraphs>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lu li</cp:lastModifiedBy>
  <cp:revision>79</cp:revision>
  <cp:lastPrinted>2023-11-02T12:15:25Z</cp:lastPrinted>
  <dcterms:created xsi:type="dcterms:W3CDTF">2023-11-02T03:18:18Z</dcterms:created>
  <dcterms:modified xsi:type="dcterms:W3CDTF">2024-11-25T13:16:18Z</dcterms:modified>
</cp:coreProperties>
</file>